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63" r:id="rId2"/>
    <p:sldId id="259" r:id="rId3"/>
    <p:sldId id="272" r:id="rId4"/>
    <p:sldId id="276" r:id="rId5"/>
    <p:sldId id="273" r:id="rId6"/>
    <p:sldId id="277" r:id="rId7"/>
    <p:sldId id="280" r:id="rId8"/>
    <p:sldId id="256" r:id="rId9"/>
    <p:sldId id="275" r:id="rId10"/>
    <p:sldId id="278" r:id="rId11"/>
    <p:sldId id="27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22"/>
    <p:restoredTop sz="94554"/>
  </p:normalViewPr>
  <p:slideViewPr>
    <p:cSldViewPr snapToGrid="0" snapToObjects="1">
      <p:cViewPr varScale="1">
        <p:scale>
          <a:sx n="90" d="100"/>
          <a:sy n="90" d="100"/>
        </p:scale>
        <p:origin x="118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6D9B78-9081-9742-9A47-E2AE8EFACB65}" type="datetimeFigureOut">
              <a:rPr lang="en-US" smtClean="0"/>
              <a:t>2/11/19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E3323-AE08-0943-9F60-AA8B9013DFBF}" type="slidenum">
              <a:rPr lang="en-US" smtClean="0"/>
              <a:t>‹#›</a:t>
            </a:fld>
            <a:endParaRPr lang="en-US"/>
          </a:p>
        </p:txBody>
      </p:sp>
    </p:spTree>
    <p:extLst>
      <p:ext uri="{BB962C8B-B14F-4D97-AF65-F5344CB8AC3E}">
        <p14:creationId xmlns:p14="http://schemas.microsoft.com/office/powerpoint/2010/main" val="2321522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people.com</a:t>
            </a:r>
            <a:r>
              <a:rPr lang="en-US" dirty="0"/>
              <a:t>/politics/</a:t>
            </a:r>
            <a:r>
              <a:rPr lang="en-US" dirty="0" err="1"/>
              <a:t>nathan</a:t>
            </a:r>
            <a:r>
              <a:rPr lang="en-US" dirty="0"/>
              <a:t>-</a:t>
            </a:r>
            <a:r>
              <a:rPr lang="en-US" dirty="0" err="1"/>
              <a:t>phillips</a:t>
            </a:r>
            <a:r>
              <a:rPr lang="en-US" dirty="0"/>
              <a:t>-interview-</a:t>
            </a:r>
            <a:r>
              <a:rPr lang="en-US" dirty="0" err="1"/>
              <a:t>covington</a:t>
            </a:r>
            <a:r>
              <a:rPr lang="en-US" dirty="0"/>
              <a:t>-catholic-student-video/</a:t>
            </a:r>
          </a:p>
        </p:txBody>
      </p:sp>
      <p:sp>
        <p:nvSpPr>
          <p:cNvPr id="4" name="Slide Number Placeholder 3"/>
          <p:cNvSpPr>
            <a:spLocks noGrp="1"/>
          </p:cNvSpPr>
          <p:nvPr>
            <p:ph type="sldNum" sz="quarter" idx="5"/>
          </p:nvPr>
        </p:nvSpPr>
        <p:spPr/>
        <p:txBody>
          <a:bodyPr/>
          <a:lstStyle/>
          <a:p>
            <a:fld id="{EFDE3323-AE08-0943-9F60-AA8B9013DFBF}" type="slidenum">
              <a:rPr lang="en-US" smtClean="0"/>
              <a:t>3</a:t>
            </a:fld>
            <a:endParaRPr lang="en-US"/>
          </a:p>
        </p:txBody>
      </p:sp>
    </p:spTree>
    <p:extLst>
      <p:ext uri="{BB962C8B-B14F-4D97-AF65-F5344CB8AC3E}">
        <p14:creationId xmlns:p14="http://schemas.microsoft.com/office/powerpoint/2010/main" val="2709045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AFC83-3BB7-8443-B63E-E895A1DD55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ED4D86-F64A-CC45-971F-FF3FCD550E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49C17-C2E9-E94D-B4C0-8D55780AC6C9}"/>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5" name="Footer Placeholder 4">
            <a:extLst>
              <a:ext uri="{FF2B5EF4-FFF2-40B4-BE49-F238E27FC236}">
                <a16:creationId xmlns:a16="http://schemas.microsoft.com/office/drawing/2014/main" id="{1419E063-5F85-BE43-BF46-1DBEC6F42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7AE246-51C6-6345-9E49-1107454E241F}"/>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1597432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95B9B-28B7-1E4B-A442-324CDE1B5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9C4B822-8027-DF46-A38E-5CB2BD33E5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C872F-595F-BF41-99CD-CEF19035FAC7}"/>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5" name="Footer Placeholder 4">
            <a:extLst>
              <a:ext uri="{FF2B5EF4-FFF2-40B4-BE49-F238E27FC236}">
                <a16:creationId xmlns:a16="http://schemas.microsoft.com/office/drawing/2014/main" id="{6308654D-1B59-9043-B1D8-D0E821FD7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1E35B7-5B59-E644-A200-577BE05495E0}"/>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276763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DF1DF8-9411-9845-97E0-3DCB314063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338212-EAF5-7249-9283-BB0B78B135A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90FBB-202A-CB40-A699-ACA91F64506E}"/>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5" name="Footer Placeholder 4">
            <a:extLst>
              <a:ext uri="{FF2B5EF4-FFF2-40B4-BE49-F238E27FC236}">
                <a16:creationId xmlns:a16="http://schemas.microsoft.com/office/drawing/2014/main" id="{7A356D3F-5440-1A48-BC7A-64448F1152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C82E20-5D8A-CD48-9538-227CC0E5958D}"/>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3176145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8686E-FD37-2248-AF5E-B91CA07B4E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C6FE3C-1500-894C-BBAB-1C893180D1B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DBC83D-73A0-F440-9590-DD4E5BDD0BB9}"/>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5" name="Footer Placeholder 4">
            <a:extLst>
              <a:ext uri="{FF2B5EF4-FFF2-40B4-BE49-F238E27FC236}">
                <a16:creationId xmlns:a16="http://schemas.microsoft.com/office/drawing/2014/main" id="{E48F1D68-EA3B-7246-A634-B0CCC2A43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D2734-C105-AF4E-9553-C893F3279982}"/>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93924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9174B-5494-1742-832F-6779D9D6B4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42F4AC-A3CA-7E41-AA2E-42698FA52DC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5EBC328-17DD-ED4E-8EB9-27167009C63A}"/>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5" name="Footer Placeholder 4">
            <a:extLst>
              <a:ext uri="{FF2B5EF4-FFF2-40B4-BE49-F238E27FC236}">
                <a16:creationId xmlns:a16="http://schemas.microsoft.com/office/drawing/2014/main" id="{7DC9ED2A-276A-A540-B9CC-33CD2DEA26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F3BD06-9C8E-F84C-9834-209442222776}"/>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3934166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3A752-9E23-9842-A0A8-70D709CD71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A76085-C1C4-9644-BCDF-737049C41EF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FFF331-E885-ED4E-81D0-8737885055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F77FC-7407-3F4B-9DB6-DC662D369BC2}"/>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6" name="Footer Placeholder 5">
            <a:extLst>
              <a:ext uri="{FF2B5EF4-FFF2-40B4-BE49-F238E27FC236}">
                <a16:creationId xmlns:a16="http://schemas.microsoft.com/office/drawing/2014/main" id="{399D8193-460D-AA45-973B-599E4BD0AF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BF61D8-B690-824D-9628-511882F232EE}"/>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2785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F957-73A9-9A4F-BA47-B3D6DD9804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F3E75A-3284-3945-8700-C0D83822F5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39BEC31-228F-3347-B947-F2B2F947F9D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3A4A6-87BF-EF4F-BFCC-B5CD16C10B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0ED6D8C-B22D-734A-98B7-EBACC0EDF4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C113B2-FD26-C64B-8A26-F236261D1099}"/>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8" name="Footer Placeholder 7">
            <a:extLst>
              <a:ext uri="{FF2B5EF4-FFF2-40B4-BE49-F238E27FC236}">
                <a16:creationId xmlns:a16="http://schemas.microsoft.com/office/drawing/2014/main" id="{10323C3A-59AF-E243-88A6-43D2556A54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D95501-30F9-9B4D-8263-EE8AE6E3742B}"/>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2859655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3C725-1E7E-4946-9084-F34D0AD1B9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120F0C-4EA2-694F-BD89-5DEF5A0938F6}"/>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4" name="Footer Placeholder 3">
            <a:extLst>
              <a:ext uri="{FF2B5EF4-FFF2-40B4-BE49-F238E27FC236}">
                <a16:creationId xmlns:a16="http://schemas.microsoft.com/office/drawing/2014/main" id="{46FE4474-6DF1-C749-9E5B-0AD55341FF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DD71FA-8A43-6B43-8180-A99E87249884}"/>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216255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9DFEEE-9271-B044-8635-D3C94C9B732B}"/>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3" name="Footer Placeholder 2">
            <a:extLst>
              <a:ext uri="{FF2B5EF4-FFF2-40B4-BE49-F238E27FC236}">
                <a16:creationId xmlns:a16="http://schemas.microsoft.com/office/drawing/2014/main" id="{87178262-CFD2-314F-A54C-4FFED82A2C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EFD1FC-4B2B-124A-844C-5E75720C684E}"/>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829864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4333-6134-3540-8518-6DD1DA695F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5BE947-23A8-FB40-811A-BF2B4D7AE5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9BBB68-380C-1F40-9A21-0B42DBAB96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6E9D1C4-BB8A-4F44-8C81-CCA481D6BDFE}"/>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6" name="Footer Placeholder 5">
            <a:extLst>
              <a:ext uri="{FF2B5EF4-FFF2-40B4-BE49-F238E27FC236}">
                <a16:creationId xmlns:a16="http://schemas.microsoft.com/office/drawing/2014/main" id="{62277764-27E7-CF4C-BF4C-FFA7C2F8F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C993FD-A3FC-7D42-8BC1-D37C18FD8831}"/>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832797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ABFCB-FBFD-AA44-BD93-4215849C8C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80504-FFB8-E542-9241-D54C6C16DD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2C9638-0398-A044-B82B-F5270AA9F7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90406AD-EED7-3A49-855F-AF10721D7274}"/>
              </a:ext>
            </a:extLst>
          </p:cNvPr>
          <p:cNvSpPr>
            <a:spLocks noGrp="1"/>
          </p:cNvSpPr>
          <p:nvPr>
            <p:ph type="dt" sz="half" idx="10"/>
          </p:nvPr>
        </p:nvSpPr>
        <p:spPr/>
        <p:txBody>
          <a:bodyPr/>
          <a:lstStyle/>
          <a:p>
            <a:fld id="{4F654450-0BDD-D542-B847-AD09159AAD58}" type="datetimeFigureOut">
              <a:rPr lang="en-US" smtClean="0"/>
              <a:t>2/11/19</a:t>
            </a:fld>
            <a:endParaRPr lang="en-US"/>
          </a:p>
        </p:txBody>
      </p:sp>
      <p:sp>
        <p:nvSpPr>
          <p:cNvPr id="6" name="Footer Placeholder 5">
            <a:extLst>
              <a:ext uri="{FF2B5EF4-FFF2-40B4-BE49-F238E27FC236}">
                <a16:creationId xmlns:a16="http://schemas.microsoft.com/office/drawing/2014/main" id="{8078E7FA-E45C-194A-9610-4D698A9C4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3D9B89-6D41-7646-A5C7-CAEF4BEDA22D}"/>
              </a:ext>
            </a:extLst>
          </p:cNvPr>
          <p:cNvSpPr>
            <a:spLocks noGrp="1"/>
          </p:cNvSpPr>
          <p:nvPr>
            <p:ph type="sldNum" sz="quarter" idx="12"/>
          </p:nvPr>
        </p:nvSpPr>
        <p:spPr/>
        <p:txBody>
          <a:bodyPr/>
          <a:lstStyle/>
          <a:p>
            <a:fld id="{8697899A-B4AB-0F45-BAFE-4201ED573936}" type="slidenum">
              <a:rPr lang="en-US" smtClean="0"/>
              <a:t>‹#›</a:t>
            </a:fld>
            <a:endParaRPr lang="en-US"/>
          </a:p>
        </p:txBody>
      </p:sp>
    </p:spTree>
    <p:extLst>
      <p:ext uri="{BB962C8B-B14F-4D97-AF65-F5344CB8AC3E}">
        <p14:creationId xmlns:p14="http://schemas.microsoft.com/office/powerpoint/2010/main" val="3501091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409903-43E5-EC4D-9477-E09F9BD56D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2A704-BE41-CF41-905D-98C103FA74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092F4-3E6E-D247-B3F1-8244BF0BE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654450-0BDD-D542-B847-AD09159AAD58}" type="datetimeFigureOut">
              <a:rPr lang="en-US" smtClean="0"/>
              <a:t>2/11/19</a:t>
            </a:fld>
            <a:endParaRPr lang="en-US"/>
          </a:p>
        </p:txBody>
      </p:sp>
      <p:sp>
        <p:nvSpPr>
          <p:cNvPr id="5" name="Footer Placeholder 4">
            <a:extLst>
              <a:ext uri="{FF2B5EF4-FFF2-40B4-BE49-F238E27FC236}">
                <a16:creationId xmlns:a16="http://schemas.microsoft.com/office/drawing/2014/main" id="{9A17046A-39F7-EB40-A46A-2286150E20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0C66472-E278-C148-B4E1-2114203D49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7899A-B4AB-0F45-BAFE-4201ED573936}" type="slidenum">
              <a:rPr lang="en-US" smtClean="0"/>
              <a:t>‹#›</a:t>
            </a:fld>
            <a:endParaRPr lang="en-US"/>
          </a:p>
        </p:txBody>
      </p:sp>
    </p:spTree>
    <p:extLst>
      <p:ext uri="{BB962C8B-B14F-4D97-AF65-F5344CB8AC3E}">
        <p14:creationId xmlns:p14="http://schemas.microsoft.com/office/powerpoint/2010/main" val="20790337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youtube.com/watch?time_continue=173&amp;v=VpxlN7vL_lA"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youtube.com/watch?v=tYMG13pKq4Y"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vimeo.com/312330750"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time_continue=5&amp;v=8laqRi6CWW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Zacn9Iw4HY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oardingschoolhealing.org/announcing-the-2019-boarding-school-healing-webinar-series/" TargetMode="Externa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nicwa.org/about-icw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A717A5-8F08-C444-96AD-62BC9803A8DE}"/>
              </a:ext>
            </a:extLst>
          </p:cNvPr>
          <p:cNvPicPr>
            <a:picLocks noChangeAspect="1"/>
          </p:cNvPicPr>
          <p:nvPr/>
        </p:nvPicPr>
        <p:blipFill>
          <a:blip r:embed="rId2"/>
          <a:stretch>
            <a:fillRect/>
          </a:stretch>
        </p:blipFill>
        <p:spPr>
          <a:xfrm>
            <a:off x="515081" y="556591"/>
            <a:ext cx="3152073" cy="1536388"/>
          </a:xfrm>
          <a:prstGeom prst="rect">
            <a:avLst/>
          </a:prstGeom>
        </p:spPr>
      </p:pic>
      <p:sp>
        <p:nvSpPr>
          <p:cNvPr id="6" name="TextBox 5">
            <a:extLst>
              <a:ext uri="{FF2B5EF4-FFF2-40B4-BE49-F238E27FC236}">
                <a16:creationId xmlns:a16="http://schemas.microsoft.com/office/drawing/2014/main" id="{F6A6F5CA-40D3-CA4E-B3A8-91D9485A4AE7}"/>
              </a:ext>
            </a:extLst>
          </p:cNvPr>
          <p:cNvSpPr txBox="1"/>
          <p:nvPr/>
        </p:nvSpPr>
        <p:spPr>
          <a:xfrm>
            <a:off x="515081" y="2092979"/>
            <a:ext cx="2264562" cy="369332"/>
          </a:xfrm>
          <a:prstGeom prst="rect">
            <a:avLst/>
          </a:prstGeom>
          <a:noFill/>
        </p:spPr>
        <p:txBody>
          <a:bodyPr wrap="square" rtlCol="0">
            <a:spAutoFit/>
          </a:bodyPr>
          <a:lstStyle/>
          <a:p>
            <a:r>
              <a:rPr lang="en-US" dirty="0"/>
              <a:t>Nathan Phillips 2019</a:t>
            </a:r>
          </a:p>
        </p:txBody>
      </p:sp>
      <p:sp>
        <p:nvSpPr>
          <p:cNvPr id="7" name="Right Arrow 6">
            <a:extLst>
              <a:ext uri="{FF2B5EF4-FFF2-40B4-BE49-F238E27FC236}">
                <a16:creationId xmlns:a16="http://schemas.microsoft.com/office/drawing/2014/main" id="{7FF407DA-0564-4C40-8673-FDC9BC115DCB}"/>
              </a:ext>
            </a:extLst>
          </p:cNvPr>
          <p:cNvSpPr/>
          <p:nvPr/>
        </p:nvSpPr>
        <p:spPr>
          <a:xfrm>
            <a:off x="4034183" y="105152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7A4D24E-3492-E641-853E-815067595758}"/>
              </a:ext>
            </a:extLst>
          </p:cNvPr>
          <p:cNvPicPr>
            <a:picLocks noChangeAspect="1"/>
          </p:cNvPicPr>
          <p:nvPr/>
        </p:nvPicPr>
        <p:blipFill>
          <a:blip r:embed="rId3"/>
          <a:stretch>
            <a:fillRect/>
          </a:stretch>
        </p:blipFill>
        <p:spPr>
          <a:xfrm>
            <a:off x="5764695" y="494697"/>
            <a:ext cx="3278294" cy="1598282"/>
          </a:xfrm>
          <a:prstGeom prst="rect">
            <a:avLst/>
          </a:prstGeom>
        </p:spPr>
      </p:pic>
      <p:sp>
        <p:nvSpPr>
          <p:cNvPr id="10" name="TextBox 9">
            <a:extLst>
              <a:ext uri="{FF2B5EF4-FFF2-40B4-BE49-F238E27FC236}">
                <a16:creationId xmlns:a16="http://schemas.microsoft.com/office/drawing/2014/main" id="{2F594E3C-8361-7445-92C5-094E24D800CE}"/>
              </a:ext>
            </a:extLst>
          </p:cNvPr>
          <p:cNvSpPr txBox="1"/>
          <p:nvPr/>
        </p:nvSpPr>
        <p:spPr>
          <a:xfrm>
            <a:off x="5764695" y="2277645"/>
            <a:ext cx="3278294" cy="369332"/>
          </a:xfrm>
          <a:prstGeom prst="rect">
            <a:avLst/>
          </a:prstGeom>
          <a:noFill/>
        </p:spPr>
        <p:txBody>
          <a:bodyPr wrap="square" rtlCol="0">
            <a:spAutoFit/>
          </a:bodyPr>
          <a:lstStyle/>
          <a:p>
            <a:r>
              <a:rPr lang="en-US" dirty="0"/>
              <a:t>Indian Child Welfare Act 1978</a:t>
            </a:r>
          </a:p>
        </p:txBody>
      </p:sp>
      <p:sp>
        <p:nvSpPr>
          <p:cNvPr id="11" name="Down Arrow 10">
            <a:extLst>
              <a:ext uri="{FF2B5EF4-FFF2-40B4-BE49-F238E27FC236}">
                <a16:creationId xmlns:a16="http://schemas.microsoft.com/office/drawing/2014/main" id="{16365C13-D3F8-1547-9574-B8C6A25AB9C3}"/>
              </a:ext>
            </a:extLst>
          </p:cNvPr>
          <p:cNvSpPr/>
          <p:nvPr/>
        </p:nvSpPr>
        <p:spPr>
          <a:xfrm>
            <a:off x="7161526" y="2690054"/>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6">
            <a:extLst>
              <a:ext uri="{FF2B5EF4-FFF2-40B4-BE49-F238E27FC236}">
                <a16:creationId xmlns:a16="http://schemas.microsoft.com/office/drawing/2014/main" id="{F39DC213-334A-814C-8983-A8F58343B9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05412" y="3859783"/>
            <a:ext cx="3237577" cy="239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18CFEE42-A676-194B-933B-67E460A39FDF}"/>
              </a:ext>
            </a:extLst>
          </p:cNvPr>
          <p:cNvSpPr txBox="1"/>
          <p:nvPr/>
        </p:nvSpPr>
        <p:spPr>
          <a:xfrm>
            <a:off x="5987982" y="6387548"/>
            <a:ext cx="4348714" cy="369332"/>
          </a:xfrm>
          <a:prstGeom prst="rect">
            <a:avLst/>
          </a:prstGeom>
          <a:noFill/>
        </p:spPr>
        <p:txBody>
          <a:bodyPr wrap="square" rtlCol="0">
            <a:spAutoFit/>
          </a:bodyPr>
          <a:lstStyle/>
          <a:p>
            <a:r>
              <a:rPr lang="en-US" dirty="0"/>
              <a:t>Carlisle Indian School, 1886, PA  </a:t>
            </a:r>
          </a:p>
        </p:txBody>
      </p:sp>
      <p:pic>
        <p:nvPicPr>
          <p:cNvPr id="14" name="Picture 5">
            <a:extLst>
              <a:ext uri="{FF2B5EF4-FFF2-40B4-BE49-F238E27FC236}">
                <a16:creationId xmlns:a16="http://schemas.microsoft.com/office/drawing/2014/main" id="{69A204CC-EF1B-904F-B473-83E0DD2D0DC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3053" y="3859783"/>
            <a:ext cx="3301130" cy="239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Left Arrow 14">
            <a:extLst>
              <a:ext uri="{FF2B5EF4-FFF2-40B4-BE49-F238E27FC236}">
                <a16:creationId xmlns:a16="http://schemas.microsoft.com/office/drawing/2014/main" id="{E633DAA1-0791-5949-9E36-7EF19FF8D4AB}"/>
              </a:ext>
            </a:extLst>
          </p:cNvPr>
          <p:cNvSpPr/>
          <p:nvPr/>
        </p:nvSpPr>
        <p:spPr>
          <a:xfrm>
            <a:off x="4430593" y="4813882"/>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941C17F-59E5-3344-90CF-D02E7092FB86}"/>
              </a:ext>
            </a:extLst>
          </p:cNvPr>
          <p:cNvSpPr txBox="1"/>
          <p:nvPr/>
        </p:nvSpPr>
        <p:spPr>
          <a:xfrm>
            <a:off x="733053" y="6387548"/>
            <a:ext cx="4103990" cy="369332"/>
          </a:xfrm>
          <a:prstGeom prst="rect">
            <a:avLst/>
          </a:prstGeom>
          <a:noFill/>
        </p:spPr>
        <p:txBody>
          <a:bodyPr wrap="square" rtlCol="0">
            <a:spAutoFit/>
          </a:bodyPr>
          <a:lstStyle/>
          <a:p>
            <a:r>
              <a:rPr lang="en-US" dirty="0"/>
              <a:t>Chiricahua political prisoners 1886  FL</a:t>
            </a:r>
          </a:p>
        </p:txBody>
      </p:sp>
    </p:spTree>
    <p:extLst>
      <p:ext uri="{BB962C8B-B14F-4D97-AF65-F5344CB8AC3E}">
        <p14:creationId xmlns:p14="http://schemas.microsoft.com/office/powerpoint/2010/main" val="3050617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9FC0CD-D9AB-7C42-A972-DAF001A08800}"/>
              </a:ext>
            </a:extLst>
          </p:cNvPr>
          <p:cNvSpPr txBox="1"/>
          <p:nvPr/>
        </p:nvSpPr>
        <p:spPr>
          <a:xfrm>
            <a:off x="1731169" y="5460683"/>
            <a:ext cx="8358187" cy="369332"/>
          </a:xfrm>
          <a:prstGeom prst="rect">
            <a:avLst/>
          </a:prstGeom>
          <a:noFill/>
        </p:spPr>
        <p:txBody>
          <a:bodyPr wrap="square" rtlCol="0">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watch?time_continue</a:t>
            </a:r>
            <a:r>
              <a:rPr lang="en-US" dirty="0">
                <a:hlinkClick r:id="rId2"/>
              </a:rPr>
              <a:t>=173&amp;v=VpxlN7vL_lA</a:t>
            </a:r>
            <a:endParaRPr lang="en-US" dirty="0"/>
          </a:p>
        </p:txBody>
      </p:sp>
      <p:pic>
        <p:nvPicPr>
          <p:cNvPr id="6" name="Picture 5">
            <a:extLst>
              <a:ext uri="{FF2B5EF4-FFF2-40B4-BE49-F238E27FC236}">
                <a16:creationId xmlns:a16="http://schemas.microsoft.com/office/drawing/2014/main" id="{59EAFCB4-295C-CB43-B8D4-21445F143C8A}"/>
              </a:ext>
            </a:extLst>
          </p:cNvPr>
          <p:cNvPicPr>
            <a:picLocks noChangeAspect="1"/>
          </p:cNvPicPr>
          <p:nvPr/>
        </p:nvPicPr>
        <p:blipFill>
          <a:blip r:embed="rId3"/>
          <a:stretch>
            <a:fillRect/>
          </a:stretch>
        </p:blipFill>
        <p:spPr>
          <a:xfrm>
            <a:off x="1077913" y="361950"/>
            <a:ext cx="9664700" cy="4876800"/>
          </a:xfrm>
          <a:prstGeom prst="rect">
            <a:avLst/>
          </a:prstGeom>
        </p:spPr>
      </p:pic>
    </p:spTree>
    <p:extLst>
      <p:ext uri="{BB962C8B-B14F-4D97-AF65-F5344CB8AC3E}">
        <p14:creationId xmlns:p14="http://schemas.microsoft.com/office/powerpoint/2010/main" val="3405676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714223-6628-E848-86A6-7144D836C9CC}"/>
              </a:ext>
            </a:extLst>
          </p:cNvPr>
          <p:cNvSpPr txBox="1"/>
          <p:nvPr/>
        </p:nvSpPr>
        <p:spPr>
          <a:xfrm>
            <a:off x="1260589" y="6029325"/>
            <a:ext cx="7572375" cy="369332"/>
          </a:xfrm>
          <a:prstGeom prst="rect">
            <a:avLst/>
          </a:prstGeom>
          <a:noFill/>
        </p:spPr>
        <p:txBody>
          <a:bodyPr wrap="square" rtlCol="0">
            <a:spAutoFit/>
          </a:bodyPr>
          <a:lstStyle/>
          <a:p>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=tYMG13pKq4Y</a:t>
            </a:r>
            <a:endParaRPr lang="en-US" dirty="0"/>
          </a:p>
        </p:txBody>
      </p:sp>
      <p:pic>
        <p:nvPicPr>
          <p:cNvPr id="6" name="Picture 5">
            <a:extLst>
              <a:ext uri="{FF2B5EF4-FFF2-40B4-BE49-F238E27FC236}">
                <a16:creationId xmlns:a16="http://schemas.microsoft.com/office/drawing/2014/main" id="{A42EEE74-AC4D-8246-A0AD-1A21B1209A3E}"/>
              </a:ext>
            </a:extLst>
          </p:cNvPr>
          <p:cNvPicPr>
            <a:picLocks noChangeAspect="1"/>
          </p:cNvPicPr>
          <p:nvPr/>
        </p:nvPicPr>
        <p:blipFill>
          <a:blip r:embed="rId3"/>
          <a:stretch>
            <a:fillRect/>
          </a:stretch>
        </p:blipFill>
        <p:spPr>
          <a:xfrm>
            <a:off x="1206500" y="485775"/>
            <a:ext cx="5091227" cy="2528888"/>
          </a:xfrm>
          <a:prstGeom prst="rect">
            <a:avLst/>
          </a:prstGeom>
        </p:spPr>
      </p:pic>
      <p:pic>
        <p:nvPicPr>
          <p:cNvPr id="3" name="Picture 2">
            <a:extLst>
              <a:ext uri="{FF2B5EF4-FFF2-40B4-BE49-F238E27FC236}">
                <a16:creationId xmlns:a16="http://schemas.microsoft.com/office/drawing/2014/main" id="{83FBB451-09A6-A841-B5FA-1C26316B70CC}"/>
              </a:ext>
            </a:extLst>
          </p:cNvPr>
          <p:cNvPicPr>
            <a:picLocks noChangeAspect="1"/>
          </p:cNvPicPr>
          <p:nvPr/>
        </p:nvPicPr>
        <p:blipFill>
          <a:blip r:embed="rId4"/>
          <a:stretch>
            <a:fillRect/>
          </a:stretch>
        </p:blipFill>
        <p:spPr>
          <a:xfrm>
            <a:off x="1206500" y="3150301"/>
            <a:ext cx="5091227" cy="2482149"/>
          </a:xfrm>
          <a:prstGeom prst="rect">
            <a:avLst/>
          </a:prstGeom>
        </p:spPr>
      </p:pic>
    </p:spTree>
    <p:extLst>
      <p:ext uri="{BB962C8B-B14F-4D97-AF65-F5344CB8AC3E}">
        <p14:creationId xmlns:p14="http://schemas.microsoft.com/office/powerpoint/2010/main" val="1054544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BD1A4B-4A90-5346-86EE-90D286EE77EA}"/>
              </a:ext>
            </a:extLst>
          </p:cNvPr>
          <p:cNvPicPr>
            <a:picLocks noChangeAspect="1"/>
          </p:cNvPicPr>
          <p:nvPr/>
        </p:nvPicPr>
        <p:blipFill>
          <a:blip r:embed="rId2"/>
          <a:stretch>
            <a:fillRect/>
          </a:stretch>
        </p:blipFill>
        <p:spPr>
          <a:xfrm>
            <a:off x="2014537" y="593940"/>
            <a:ext cx="8007350" cy="3652622"/>
          </a:xfrm>
          <a:prstGeom prst="rect">
            <a:avLst/>
          </a:prstGeom>
        </p:spPr>
      </p:pic>
      <p:sp>
        <p:nvSpPr>
          <p:cNvPr id="8" name="Down Arrow 7">
            <a:extLst>
              <a:ext uri="{FF2B5EF4-FFF2-40B4-BE49-F238E27FC236}">
                <a16:creationId xmlns:a16="http://schemas.microsoft.com/office/drawing/2014/main" id="{7B59B19C-067A-174D-B199-FC6D2431A2E5}"/>
              </a:ext>
            </a:extLst>
          </p:cNvPr>
          <p:cNvSpPr/>
          <p:nvPr/>
        </p:nvSpPr>
        <p:spPr>
          <a:xfrm rot="1136536">
            <a:off x="8629649" y="928688"/>
            <a:ext cx="328613" cy="714375"/>
          </a:xfrm>
          <a:prstGeom prst="downArrow">
            <a:avLst>
              <a:gd name="adj1" fmla="val 77586"/>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3A28BCF-CC48-4444-B8C3-54038BA3B6D7}"/>
              </a:ext>
            </a:extLst>
          </p:cNvPr>
          <p:cNvSpPr txBox="1"/>
          <p:nvPr/>
        </p:nvSpPr>
        <p:spPr>
          <a:xfrm>
            <a:off x="2014537" y="4400551"/>
            <a:ext cx="5157788" cy="369332"/>
          </a:xfrm>
          <a:prstGeom prst="rect">
            <a:avLst/>
          </a:prstGeom>
          <a:noFill/>
        </p:spPr>
        <p:txBody>
          <a:bodyPr wrap="square" rtlCol="0">
            <a:spAutoFit/>
          </a:bodyPr>
          <a:lstStyle/>
          <a:p>
            <a:r>
              <a:rPr lang="en-US" dirty="0">
                <a:hlinkClick r:id="rId3"/>
              </a:rPr>
              <a:t>https://vimeo.com/312330750</a:t>
            </a:r>
            <a:r>
              <a:rPr lang="en-US" dirty="0"/>
              <a:t> @ 3:54</a:t>
            </a:r>
          </a:p>
        </p:txBody>
      </p:sp>
    </p:spTree>
    <p:extLst>
      <p:ext uri="{BB962C8B-B14F-4D97-AF65-F5344CB8AC3E}">
        <p14:creationId xmlns:p14="http://schemas.microsoft.com/office/powerpoint/2010/main" val="1855799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F9A7EB-8BC3-2C48-9E57-A95D83F5CE8F}"/>
              </a:ext>
            </a:extLst>
          </p:cNvPr>
          <p:cNvPicPr>
            <a:picLocks noChangeAspect="1"/>
          </p:cNvPicPr>
          <p:nvPr/>
        </p:nvPicPr>
        <p:blipFill>
          <a:blip r:embed="rId3"/>
          <a:stretch>
            <a:fillRect/>
          </a:stretch>
        </p:blipFill>
        <p:spPr>
          <a:xfrm>
            <a:off x="2388705" y="214795"/>
            <a:ext cx="7280809" cy="3548822"/>
          </a:xfrm>
          <a:prstGeom prst="rect">
            <a:avLst/>
          </a:prstGeom>
        </p:spPr>
      </p:pic>
      <p:sp>
        <p:nvSpPr>
          <p:cNvPr id="7" name="TextBox 6">
            <a:extLst>
              <a:ext uri="{FF2B5EF4-FFF2-40B4-BE49-F238E27FC236}">
                <a16:creationId xmlns:a16="http://schemas.microsoft.com/office/drawing/2014/main" id="{A71184F7-0192-BC46-8522-19D0858717C6}"/>
              </a:ext>
            </a:extLst>
          </p:cNvPr>
          <p:cNvSpPr txBox="1"/>
          <p:nvPr/>
        </p:nvSpPr>
        <p:spPr>
          <a:xfrm>
            <a:off x="106017" y="3900004"/>
            <a:ext cx="12085983" cy="3046988"/>
          </a:xfrm>
          <a:prstGeom prst="rect">
            <a:avLst/>
          </a:prstGeom>
          <a:noFill/>
        </p:spPr>
        <p:txBody>
          <a:bodyPr wrap="square" rtlCol="0">
            <a:spAutoFit/>
          </a:bodyPr>
          <a:lstStyle/>
          <a:p>
            <a:r>
              <a:rPr lang="en-US" dirty="0">
                <a:hlinkClick r:id="rId4"/>
              </a:rPr>
              <a:t>https://www.youtube.com/watch?time_continue=5&amp;v=8laqRi6CWWU</a:t>
            </a:r>
            <a:endParaRPr lang="en-US" dirty="0"/>
          </a:p>
          <a:p>
            <a:endParaRPr lang="en-US" dirty="0"/>
          </a:p>
          <a:p>
            <a:r>
              <a:rPr lang="en-US" dirty="0"/>
              <a:t>“This is Indigenous land”</a:t>
            </a:r>
          </a:p>
          <a:p>
            <a:pPr algn="ctr"/>
            <a:r>
              <a:rPr lang="en-US" sz="2400" dirty="0"/>
              <a:t>Founder of the Native Youth Alliance</a:t>
            </a:r>
          </a:p>
          <a:p>
            <a:pPr algn="ctr"/>
            <a:endParaRPr lang="en-US" sz="2400" dirty="0"/>
          </a:p>
          <a:p>
            <a:r>
              <a:rPr lang="en-US" dirty="0"/>
              <a:t>A native of Lincoln, Nebraska, and the youngest of 11, </a:t>
            </a:r>
            <a:r>
              <a:rPr lang="en-US" b="1" dirty="0"/>
              <a:t>Phillips was taken from his mother at 5. He was raised by a white foster family with limited interaction with his Omaha tribe’s culture and biological family</a:t>
            </a:r>
            <a:r>
              <a:rPr lang="en-US" dirty="0"/>
              <a:t>. It was at a time, he tells PEOPLE, when the United States had a policy of separating Native American children from their families. “I was told my mom was no good, I was told my dad was no good,” Phillips says. “When they were telling me these things I was being hit with a belt, with a fly swatter.”</a:t>
            </a:r>
          </a:p>
          <a:p>
            <a:endParaRPr lang="en-US" dirty="0"/>
          </a:p>
        </p:txBody>
      </p:sp>
      <p:sp>
        <p:nvSpPr>
          <p:cNvPr id="2" name="TextBox 1">
            <a:extLst>
              <a:ext uri="{FF2B5EF4-FFF2-40B4-BE49-F238E27FC236}">
                <a16:creationId xmlns:a16="http://schemas.microsoft.com/office/drawing/2014/main" id="{87D34B27-EE33-3B45-ABA8-FC19A903B3B5}"/>
              </a:ext>
            </a:extLst>
          </p:cNvPr>
          <p:cNvSpPr txBox="1"/>
          <p:nvPr/>
        </p:nvSpPr>
        <p:spPr>
          <a:xfrm>
            <a:off x="106017" y="671513"/>
            <a:ext cx="2060092" cy="2308324"/>
          </a:xfrm>
          <a:prstGeom prst="rect">
            <a:avLst/>
          </a:prstGeom>
          <a:noFill/>
        </p:spPr>
        <p:txBody>
          <a:bodyPr wrap="square" rtlCol="0">
            <a:spAutoFit/>
          </a:bodyPr>
          <a:lstStyle/>
          <a:p>
            <a:r>
              <a:rPr lang="en-US" sz="2400" b="1" dirty="0"/>
              <a:t>Reconciliation</a:t>
            </a:r>
          </a:p>
          <a:p>
            <a:endParaRPr lang="en-US" sz="2400" b="1" dirty="0"/>
          </a:p>
          <a:p>
            <a:r>
              <a:rPr lang="en-US" sz="2400" b="1" dirty="0"/>
              <a:t>The Drum</a:t>
            </a:r>
          </a:p>
          <a:p>
            <a:endParaRPr lang="en-US" sz="2400" b="1" dirty="0"/>
          </a:p>
          <a:p>
            <a:r>
              <a:rPr lang="en-US" sz="2400" b="1" dirty="0"/>
              <a:t>Native youth adoptions</a:t>
            </a:r>
          </a:p>
        </p:txBody>
      </p:sp>
    </p:spTree>
    <p:extLst>
      <p:ext uri="{BB962C8B-B14F-4D97-AF65-F5344CB8AC3E}">
        <p14:creationId xmlns:p14="http://schemas.microsoft.com/office/powerpoint/2010/main" val="4475911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414101E-C693-3F41-ACEB-1E7AC4EEF522}"/>
              </a:ext>
            </a:extLst>
          </p:cNvPr>
          <p:cNvSpPr txBox="1"/>
          <p:nvPr/>
        </p:nvSpPr>
        <p:spPr>
          <a:xfrm>
            <a:off x="1285875" y="5457826"/>
            <a:ext cx="8201025" cy="646331"/>
          </a:xfrm>
          <a:prstGeom prst="rect">
            <a:avLst/>
          </a:prstGeom>
          <a:noFill/>
        </p:spPr>
        <p:txBody>
          <a:bodyPr wrap="square" rtlCol="0">
            <a:spAutoFit/>
          </a:bodyPr>
          <a:lstStyle/>
          <a:p>
            <a:r>
              <a:rPr lang="en-US" dirty="0"/>
              <a:t>Alethea Phillips: Native Youth Alliance - </a:t>
            </a:r>
            <a:r>
              <a:rPr lang="en-US" dirty="0">
                <a:hlinkClick r:id="rId2"/>
              </a:rPr>
              <a:t>https://</a:t>
            </a:r>
            <a:r>
              <a:rPr lang="en-US" dirty="0" err="1">
                <a:hlinkClick r:id="rId2"/>
              </a:rPr>
              <a:t>www.youtube.com</a:t>
            </a:r>
            <a:r>
              <a:rPr lang="en-US" dirty="0">
                <a:hlinkClick r:id="rId2"/>
              </a:rPr>
              <a:t>/</a:t>
            </a:r>
            <a:r>
              <a:rPr lang="en-US" dirty="0" err="1">
                <a:hlinkClick r:id="rId2"/>
              </a:rPr>
              <a:t>watch?v</a:t>
            </a:r>
            <a:r>
              <a:rPr lang="en-US" dirty="0">
                <a:hlinkClick r:id="rId2"/>
              </a:rPr>
              <a:t>=Zacn9Iw4HYU</a:t>
            </a:r>
            <a:endParaRPr lang="en-US" dirty="0"/>
          </a:p>
        </p:txBody>
      </p:sp>
      <p:pic>
        <p:nvPicPr>
          <p:cNvPr id="6" name="Picture 5">
            <a:extLst>
              <a:ext uri="{FF2B5EF4-FFF2-40B4-BE49-F238E27FC236}">
                <a16:creationId xmlns:a16="http://schemas.microsoft.com/office/drawing/2014/main" id="{6A49F0AA-E332-3849-AD42-40A301BEB1B0}"/>
              </a:ext>
            </a:extLst>
          </p:cNvPr>
          <p:cNvPicPr>
            <a:picLocks noChangeAspect="1"/>
          </p:cNvPicPr>
          <p:nvPr/>
        </p:nvPicPr>
        <p:blipFill>
          <a:blip r:embed="rId3"/>
          <a:stretch>
            <a:fillRect/>
          </a:stretch>
        </p:blipFill>
        <p:spPr>
          <a:xfrm>
            <a:off x="1285875" y="701675"/>
            <a:ext cx="8877300" cy="4483100"/>
          </a:xfrm>
          <a:prstGeom prst="rect">
            <a:avLst/>
          </a:prstGeom>
        </p:spPr>
      </p:pic>
    </p:spTree>
    <p:extLst>
      <p:ext uri="{BB962C8B-B14F-4D97-AF65-F5344CB8AC3E}">
        <p14:creationId xmlns:p14="http://schemas.microsoft.com/office/powerpoint/2010/main" val="3596656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B22287-49B1-D749-8AEE-76505FE6CE2A}"/>
              </a:ext>
            </a:extLst>
          </p:cNvPr>
          <p:cNvSpPr txBox="1"/>
          <p:nvPr/>
        </p:nvSpPr>
        <p:spPr>
          <a:xfrm>
            <a:off x="477079" y="3845064"/>
            <a:ext cx="10813774" cy="3477875"/>
          </a:xfrm>
          <a:prstGeom prst="rect">
            <a:avLst/>
          </a:prstGeom>
          <a:noFill/>
        </p:spPr>
        <p:txBody>
          <a:bodyPr wrap="square" rtlCol="0">
            <a:spAutoFit/>
          </a:bodyPr>
          <a:lstStyle/>
          <a:p>
            <a:endParaRPr lang="en-US" dirty="0"/>
          </a:p>
          <a:p>
            <a:r>
              <a:rPr lang="en-US" sz="2000" dirty="0"/>
              <a:t>…the curatorial strategies of embodiment, including the senses, possession, and emotional connections.</a:t>
            </a:r>
            <a:r>
              <a:rPr lang="en-US" dirty="0"/>
              <a:t> </a:t>
            </a:r>
            <a:r>
              <a:rPr lang="en-US" dirty="0" err="1"/>
              <a:t>Mithlo</a:t>
            </a:r>
            <a:r>
              <a:rPr lang="en-US" dirty="0"/>
              <a:t>, “Blood Memory”</a:t>
            </a:r>
          </a:p>
          <a:p>
            <a:endParaRPr lang="en-US" dirty="0"/>
          </a:p>
          <a:p>
            <a:r>
              <a:rPr lang="en-US" dirty="0"/>
              <a:t>Blood relationships reference not only the common understanding of what is considered biological heritage or race but also, in an expanded sense, the internalized memories of communal history, knowledge, and wisdom. </a:t>
            </a:r>
            <a:r>
              <a:rPr lang="en-US" b="1" dirty="0"/>
              <a:t>Blood memories </a:t>
            </a:r>
            <a:r>
              <a:rPr lang="en-US" dirty="0"/>
              <a:t>are powerful political tropes mobilized to call attention to the legacies of colonialism in contexts as diverse as battlefields, boarding schools, and sacred sites. This common tribal value of multigenerational remembrance runs directly counter to prevailing Western traits of individual achievement, lack of </a:t>
            </a:r>
            <a:r>
              <a:rPr lang="en-US" b="1" dirty="0"/>
              <a:t>transgenerational memory</a:t>
            </a:r>
            <a:r>
              <a:rPr lang="en-US" dirty="0"/>
              <a:t>, and transcendence of one’s genealogical fate and place of origin. </a:t>
            </a:r>
          </a:p>
          <a:p>
            <a:endParaRPr lang="en-US" dirty="0"/>
          </a:p>
          <a:p>
            <a:endParaRPr lang="en-US" dirty="0"/>
          </a:p>
        </p:txBody>
      </p:sp>
      <p:pic>
        <p:nvPicPr>
          <p:cNvPr id="6" name="Picture 5">
            <a:extLst>
              <a:ext uri="{FF2B5EF4-FFF2-40B4-BE49-F238E27FC236}">
                <a16:creationId xmlns:a16="http://schemas.microsoft.com/office/drawing/2014/main" id="{B2A31B30-F243-5B41-944E-10889D33F470}"/>
              </a:ext>
            </a:extLst>
          </p:cNvPr>
          <p:cNvPicPr>
            <a:picLocks noChangeAspect="1"/>
          </p:cNvPicPr>
          <p:nvPr/>
        </p:nvPicPr>
        <p:blipFill>
          <a:blip r:embed="rId2"/>
          <a:stretch>
            <a:fillRect/>
          </a:stretch>
        </p:blipFill>
        <p:spPr>
          <a:xfrm>
            <a:off x="3405808" y="417574"/>
            <a:ext cx="5146261" cy="3427490"/>
          </a:xfrm>
          <a:prstGeom prst="rect">
            <a:avLst/>
          </a:prstGeom>
        </p:spPr>
      </p:pic>
      <p:sp>
        <p:nvSpPr>
          <p:cNvPr id="2" name="TextBox 1">
            <a:extLst>
              <a:ext uri="{FF2B5EF4-FFF2-40B4-BE49-F238E27FC236}">
                <a16:creationId xmlns:a16="http://schemas.microsoft.com/office/drawing/2014/main" id="{12AD5487-8689-A349-8132-458568A2FC1B}"/>
              </a:ext>
            </a:extLst>
          </p:cNvPr>
          <p:cNvSpPr txBox="1"/>
          <p:nvPr/>
        </p:nvSpPr>
        <p:spPr>
          <a:xfrm>
            <a:off x="634033" y="657226"/>
            <a:ext cx="2771775" cy="461665"/>
          </a:xfrm>
          <a:prstGeom prst="rect">
            <a:avLst/>
          </a:prstGeom>
          <a:noFill/>
        </p:spPr>
        <p:txBody>
          <a:bodyPr wrap="square" rtlCol="0">
            <a:spAutoFit/>
          </a:bodyPr>
          <a:lstStyle/>
          <a:p>
            <a:r>
              <a:rPr lang="en-US" sz="2400" b="1" dirty="0"/>
              <a:t>The Archive</a:t>
            </a:r>
          </a:p>
        </p:txBody>
      </p:sp>
    </p:spTree>
    <p:extLst>
      <p:ext uri="{BB962C8B-B14F-4D97-AF65-F5344CB8AC3E}">
        <p14:creationId xmlns:p14="http://schemas.microsoft.com/office/powerpoint/2010/main" val="4176032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15FB16B-8C00-8D4E-8C1D-23E475C52698}"/>
              </a:ext>
            </a:extLst>
          </p:cNvPr>
          <p:cNvSpPr txBox="1"/>
          <p:nvPr/>
        </p:nvSpPr>
        <p:spPr>
          <a:xfrm>
            <a:off x="1085850" y="914400"/>
            <a:ext cx="10186988" cy="5539978"/>
          </a:xfrm>
          <a:prstGeom prst="rect">
            <a:avLst/>
          </a:prstGeom>
          <a:noFill/>
        </p:spPr>
        <p:txBody>
          <a:bodyPr wrap="square" rtlCol="0">
            <a:spAutoFit/>
          </a:bodyPr>
          <a:lstStyle/>
          <a:p>
            <a:pPr algn="ctr"/>
            <a:r>
              <a:rPr lang="en-US" sz="2400" dirty="0"/>
              <a:t>Vocabulary from “Blood Memory” Marcella Ernest</a:t>
            </a:r>
          </a:p>
          <a:p>
            <a:pPr algn="ctr"/>
            <a:endParaRPr lang="en-US" sz="2400" dirty="0"/>
          </a:p>
          <a:p>
            <a:pPr marL="342900" indent="-342900">
              <a:buFont typeface="Arial" panose="020B0604020202020204" pitchFamily="34" charset="0"/>
              <a:buChar char="•"/>
            </a:pPr>
            <a:r>
              <a:rPr lang="en-US" sz="2400" b="1" dirty="0"/>
              <a:t>Native feminisms </a:t>
            </a:r>
            <a:r>
              <a:rPr lang="en-US" sz="2400" dirty="0"/>
              <a:t>– Drawing on stories of sisters, mothers, daughters. Not excluding, but positioning women as central.</a:t>
            </a:r>
          </a:p>
          <a:p>
            <a:pPr marL="342900" indent="-342900">
              <a:buFont typeface="Arial" panose="020B0604020202020204" pitchFamily="34" charset="0"/>
              <a:buChar char="•"/>
            </a:pPr>
            <a:r>
              <a:rPr lang="en-US" sz="2400" b="1" dirty="0"/>
              <a:t>Transnational citizenship </a:t>
            </a:r>
            <a:r>
              <a:rPr lang="en-US" sz="2400" dirty="0"/>
              <a:t>– Existing in locations between nations. Recognition that tribal territories exceed political borders. Making place complicated – History placed upon our bodies, placed upon the land. </a:t>
            </a:r>
            <a:r>
              <a:rPr lang="en-US" sz="2400" b="1" dirty="0"/>
              <a:t>Fluid borders</a:t>
            </a:r>
          </a:p>
          <a:p>
            <a:pPr marL="342900" indent="-342900">
              <a:buFont typeface="Arial" panose="020B0604020202020204" pitchFamily="34" charset="0"/>
              <a:buChar char="•"/>
            </a:pPr>
            <a:r>
              <a:rPr lang="en-US" sz="2400" b="1" dirty="0"/>
              <a:t>Ethnographic present </a:t>
            </a:r>
            <a:r>
              <a:rPr lang="en-US" sz="2000" dirty="0"/>
              <a:t>- </a:t>
            </a:r>
            <a:r>
              <a:rPr lang="en-US" sz="2400" dirty="0"/>
              <a:t>a description of a culture as it was prior to contact. In a </a:t>
            </a:r>
            <a:r>
              <a:rPr lang="en-US" sz="2400" b="1" dirty="0"/>
              <a:t>decolonial reading</a:t>
            </a:r>
            <a:r>
              <a:rPr lang="en-US" sz="2400" dirty="0"/>
              <a:t>, the tendency to romanticize and make stagnant living cultures. Associated : </a:t>
            </a:r>
            <a:r>
              <a:rPr lang="en-US" sz="2400" b="1" dirty="0"/>
              <a:t>Authenticity (a belief in a pristine, imagined past, untainted by outside influences), Coevality (of the same age, era).</a:t>
            </a:r>
          </a:p>
          <a:p>
            <a:pPr marL="342900" indent="-342900">
              <a:buFont typeface="Arial" panose="020B0604020202020204" pitchFamily="34" charset="0"/>
              <a:buChar char="•"/>
            </a:pPr>
            <a:r>
              <a:rPr lang="en-US" sz="2400" b="1" dirty="0"/>
              <a:t>Lack of visual representations – Invisibility – </a:t>
            </a:r>
            <a:r>
              <a:rPr lang="en-US" sz="2400" dirty="0"/>
              <a:t>“We have very little visuals to tell the stories of our grandmothers.” No markers to claim and name space.</a:t>
            </a:r>
          </a:p>
          <a:p>
            <a:pPr marL="342900" indent="-342900">
              <a:buFont typeface="Arial" panose="020B0604020202020204" pitchFamily="34" charset="0"/>
              <a:buChar char="•"/>
            </a:pPr>
            <a:endParaRPr lang="en-US" sz="2400" dirty="0"/>
          </a:p>
          <a:p>
            <a:endParaRPr lang="en-US" dirty="0"/>
          </a:p>
        </p:txBody>
      </p:sp>
    </p:spTree>
    <p:extLst>
      <p:ext uri="{BB962C8B-B14F-4D97-AF65-F5344CB8AC3E}">
        <p14:creationId xmlns:p14="http://schemas.microsoft.com/office/powerpoint/2010/main" val="4027645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8C3A32-81A5-134A-8A4F-0D9D6D93AA1E}"/>
              </a:ext>
            </a:extLst>
          </p:cNvPr>
          <p:cNvPicPr>
            <a:picLocks noChangeAspect="1"/>
          </p:cNvPicPr>
          <p:nvPr/>
        </p:nvPicPr>
        <p:blipFill>
          <a:blip r:embed="rId2"/>
          <a:stretch>
            <a:fillRect/>
          </a:stretch>
        </p:blipFill>
        <p:spPr>
          <a:xfrm>
            <a:off x="3449876" y="0"/>
            <a:ext cx="5292247" cy="6858000"/>
          </a:xfrm>
          <a:prstGeom prst="rect">
            <a:avLst/>
          </a:prstGeom>
        </p:spPr>
      </p:pic>
      <p:sp>
        <p:nvSpPr>
          <p:cNvPr id="6" name="TextBox 5">
            <a:extLst>
              <a:ext uri="{FF2B5EF4-FFF2-40B4-BE49-F238E27FC236}">
                <a16:creationId xmlns:a16="http://schemas.microsoft.com/office/drawing/2014/main" id="{CD630ADA-3334-6E4E-862D-68E2DDFAC767}"/>
              </a:ext>
            </a:extLst>
          </p:cNvPr>
          <p:cNvSpPr txBox="1"/>
          <p:nvPr/>
        </p:nvSpPr>
        <p:spPr>
          <a:xfrm>
            <a:off x="594360" y="3718560"/>
            <a:ext cx="2392680" cy="1200329"/>
          </a:xfrm>
          <a:prstGeom prst="rect">
            <a:avLst/>
          </a:prstGeom>
          <a:noFill/>
        </p:spPr>
        <p:txBody>
          <a:bodyPr wrap="square" rtlCol="0">
            <a:spAutoFit/>
          </a:bodyPr>
          <a:lstStyle/>
          <a:p>
            <a:r>
              <a:rPr lang="en-US" i="1" dirty="0" err="1"/>
              <a:t>Dawnland</a:t>
            </a:r>
            <a:endParaRPr lang="en-US" i="1" dirty="0"/>
          </a:p>
          <a:p>
            <a:r>
              <a:rPr lang="en-US" dirty="0"/>
              <a:t>February 20, 2019</a:t>
            </a:r>
          </a:p>
          <a:p>
            <a:r>
              <a:rPr lang="en-US" dirty="0"/>
              <a:t>5:00 to 7:30</a:t>
            </a:r>
          </a:p>
          <a:p>
            <a:r>
              <a:rPr lang="en-US" dirty="0"/>
              <a:t>Fowler Museum</a:t>
            </a:r>
          </a:p>
        </p:txBody>
      </p:sp>
    </p:spTree>
    <p:extLst>
      <p:ext uri="{BB962C8B-B14F-4D97-AF65-F5344CB8AC3E}">
        <p14:creationId xmlns:p14="http://schemas.microsoft.com/office/powerpoint/2010/main" val="394848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4670F6-6468-BF40-91D6-FD0BB926DA22}"/>
              </a:ext>
            </a:extLst>
          </p:cNvPr>
          <p:cNvSpPr txBox="1"/>
          <p:nvPr/>
        </p:nvSpPr>
        <p:spPr>
          <a:xfrm>
            <a:off x="971548" y="5943601"/>
            <a:ext cx="10229851" cy="369332"/>
          </a:xfrm>
          <a:prstGeom prst="rect">
            <a:avLst/>
          </a:prstGeom>
          <a:noFill/>
        </p:spPr>
        <p:txBody>
          <a:bodyPr wrap="square" rtlCol="0">
            <a:spAutoFit/>
          </a:bodyPr>
          <a:lstStyle/>
          <a:p>
            <a:r>
              <a:rPr lang="en-US" dirty="0">
                <a:hlinkClick r:id="rId2"/>
              </a:rPr>
              <a:t>https://</a:t>
            </a:r>
            <a:r>
              <a:rPr lang="en-US" dirty="0" err="1">
                <a:hlinkClick r:id="rId2"/>
              </a:rPr>
              <a:t>boardingschoolhealing.org</a:t>
            </a:r>
            <a:r>
              <a:rPr lang="en-US" dirty="0">
                <a:hlinkClick r:id="rId2"/>
              </a:rPr>
              <a:t>/announcing-the-2019-boarding-school-healing-webinar-series/</a:t>
            </a:r>
            <a:endParaRPr lang="en-US" dirty="0"/>
          </a:p>
        </p:txBody>
      </p:sp>
      <p:pic>
        <p:nvPicPr>
          <p:cNvPr id="6" name="Picture 5">
            <a:extLst>
              <a:ext uri="{FF2B5EF4-FFF2-40B4-BE49-F238E27FC236}">
                <a16:creationId xmlns:a16="http://schemas.microsoft.com/office/drawing/2014/main" id="{A20BF27F-CB20-C749-AB4B-3943A298F7A7}"/>
              </a:ext>
            </a:extLst>
          </p:cNvPr>
          <p:cNvPicPr>
            <a:picLocks noChangeAspect="1"/>
          </p:cNvPicPr>
          <p:nvPr/>
        </p:nvPicPr>
        <p:blipFill>
          <a:blip r:embed="rId3"/>
          <a:stretch>
            <a:fillRect/>
          </a:stretch>
        </p:blipFill>
        <p:spPr>
          <a:xfrm>
            <a:off x="1434298" y="468564"/>
            <a:ext cx="9304349" cy="4474911"/>
          </a:xfrm>
          <a:prstGeom prst="rect">
            <a:avLst/>
          </a:prstGeom>
        </p:spPr>
      </p:pic>
    </p:spTree>
    <p:extLst>
      <p:ext uri="{BB962C8B-B14F-4D97-AF65-F5344CB8AC3E}">
        <p14:creationId xmlns:p14="http://schemas.microsoft.com/office/powerpoint/2010/main" val="933169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010D4A-EFAD-494D-9E48-F82823A4660A}"/>
              </a:ext>
            </a:extLst>
          </p:cNvPr>
          <p:cNvSpPr txBox="1"/>
          <p:nvPr/>
        </p:nvSpPr>
        <p:spPr>
          <a:xfrm>
            <a:off x="628649" y="500063"/>
            <a:ext cx="11020425" cy="3139321"/>
          </a:xfrm>
          <a:prstGeom prst="rect">
            <a:avLst/>
          </a:prstGeom>
          <a:noFill/>
        </p:spPr>
        <p:txBody>
          <a:bodyPr wrap="square" rtlCol="0">
            <a:spAutoFit/>
          </a:bodyPr>
          <a:lstStyle/>
          <a:p>
            <a:r>
              <a:rPr lang="en-US" b="1" dirty="0"/>
              <a:t>Indian Child Welfare Act of 1978</a:t>
            </a:r>
          </a:p>
          <a:p>
            <a:endParaRPr lang="en-US" dirty="0"/>
          </a:p>
          <a:p>
            <a:r>
              <a:rPr lang="en-US" dirty="0"/>
              <a:t>The Indian Child Welfare Act (ICWA) was enacted in 1978 in response to a crisis affecting American Indian and Alaska Native children, families, and tribes. Studies revealed that large numbers of Native children were being separated from their parents, extended families, and communities by state child welfare and private adoption agencies. In fact, research found that </a:t>
            </a:r>
            <a:r>
              <a:rPr lang="en-US" b="1" dirty="0"/>
              <a:t>25%–35% of all Native children were being removed; of these, 85% were placed outside of their families and communities—even when fit and willing relatives were available.</a:t>
            </a:r>
          </a:p>
          <a:p>
            <a:endParaRPr lang="en-US" dirty="0"/>
          </a:p>
          <a:p>
            <a:r>
              <a:rPr lang="en-US" b="1" dirty="0"/>
              <a:t>Native families are four times more likely to have their children removed and placed in foster care than their White counterparts.</a:t>
            </a:r>
            <a:r>
              <a:rPr lang="en-US" dirty="0"/>
              <a:t> So in spite of the advances achieved since 1978, ICWA’s protections are still needed.</a:t>
            </a:r>
          </a:p>
          <a:p>
            <a:r>
              <a:rPr lang="en-US" dirty="0">
                <a:hlinkClick r:id="rId2"/>
              </a:rPr>
              <a:t>https://</a:t>
            </a:r>
            <a:r>
              <a:rPr lang="en-US" dirty="0" err="1">
                <a:hlinkClick r:id="rId2"/>
              </a:rPr>
              <a:t>www.nicwa.org</a:t>
            </a:r>
            <a:r>
              <a:rPr lang="en-US" dirty="0">
                <a:hlinkClick r:id="rId2"/>
              </a:rPr>
              <a:t>/about-</a:t>
            </a:r>
            <a:r>
              <a:rPr lang="en-US" dirty="0" err="1">
                <a:hlinkClick r:id="rId2"/>
              </a:rPr>
              <a:t>icwa</a:t>
            </a:r>
            <a:r>
              <a:rPr lang="en-US" dirty="0">
                <a:hlinkClick r:id="rId2"/>
              </a:rPr>
              <a:t>/</a:t>
            </a:r>
            <a:endParaRPr lang="en-US" dirty="0"/>
          </a:p>
        </p:txBody>
      </p:sp>
      <p:pic>
        <p:nvPicPr>
          <p:cNvPr id="6" name="Picture 5">
            <a:extLst>
              <a:ext uri="{FF2B5EF4-FFF2-40B4-BE49-F238E27FC236}">
                <a16:creationId xmlns:a16="http://schemas.microsoft.com/office/drawing/2014/main" id="{EDE9D183-7A30-1844-A7A6-5CEECA19E900}"/>
              </a:ext>
            </a:extLst>
          </p:cNvPr>
          <p:cNvPicPr>
            <a:picLocks noChangeAspect="1"/>
          </p:cNvPicPr>
          <p:nvPr/>
        </p:nvPicPr>
        <p:blipFill>
          <a:blip r:embed="rId3"/>
          <a:stretch>
            <a:fillRect/>
          </a:stretch>
        </p:blipFill>
        <p:spPr>
          <a:xfrm>
            <a:off x="3210717" y="3981329"/>
            <a:ext cx="5856287" cy="2575044"/>
          </a:xfrm>
          <a:prstGeom prst="rect">
            <a:avLst/>
          </a:prstGeom>
        </p:spPr>
      </p:pic>
    </p:spTree>
    <p:extLst>
      <p:ext uri="{BB962C8B-B14F-4D97-AF65-F5344CB8AC3E}">
        <p14:creationId xmlns:p14="http://schemas.microsoft.com/office/powerpoint/2010/main" val="25754107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1440</TotalTime>
  <Words>440</Words>
  <Application>Microsoft Macintosh PowerPoint</Application>
  <PresentationFormat>Widescreen</PresentationFormat>
  <Paragraphs>43</Paragraphs>
  <Slides>11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30</cp:revision>
  <dcterms:created xsi:type="dcterms:W3CDTF">2019-01-25T08:20:59Z</dcterms:created>
  <dcterms:modified xsi:type="dcterms:W3CDTF">2019-02-12T05:49:06Z</dcterms:modified>
</cp:coreProperties>
</file>